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306" r:id="rId5"/>
    <p:sldId id="307" r:id="rId6"/>
    <p:sldId id="303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13d1b995-9428-49e8-a9d0-5f589fc36c28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13d1b995-9428-49e8-a9d0-5f589fc36c28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ww.e-sfera.hr/dodatni-digitalni-sadrzaji/13d1b995-9428-49e8-a9d0-5f589fc36c28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2: Time for action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/>
          </a:bodyPr>
          <a:lstStyle/>
          <a:p>
            <a:r>
              <a:rPr lang="hr-HR" sz="6600"/>
              <a:t>Clothes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3BA0DFE-8652-2B89-A2B1-48B8AC5E4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56" y="715824"/>
            <a:ext cx="10496550" cy="435292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8F051624-D432-E497-4380-8CB30051781F}"/>
              </a:ext>
            </a:extLst>
          </p:cNvPr>
          <p:cNvSpPr/>
          <p:nvPr/>
        </p:nvSpPr>
        <p:spPr>
          <a:xfrm>
            <a:off x="1699591" y="2007704"/>
            <a:ext cx="327992" cy="367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F4D1BF97-7483-D93B-4BC7-19546466AF5A}"/>
              </a:ext>
            </a:extLst>
          </p:cNvPr>
          <p:cNvSpPr/>
          <p:nvPr/>
        </p:nvSpPr>
        <p:spPr>
          <a:xfrm>
            <a:off x="1687995" y="2975112"/>
            <a:ext cx="327992" cy="367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B6C8A922-8654-E166-5948-C10B918A9BAA}"/>
              </a:ext>
            </a:extLst>
          </p:cNvPr>
          <p:cNvSpPr/>
          <p:nvPr/>
        </p:nvSpPr>
        <p:spPr>
          <a:xfrm>
            <a:off x="1772477" y="3942520"/>
            <a:ext cx="523461" cy="3677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22F9802-EF68-F84F-44E6-3DCF7B474447}"/>
              </a:ext>
            </a:extLst>
          </p:cNvPr>
          <p:cNvSpPr txBox="1"/>
          <p:nvPr/>
        </p:nvSpPr>
        <p:spPr>
          <a:xfrm>
            <a:off x="785191" y="5367130"/>
            <a:ext cx="879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Go back to your book, page 32.</a:t>
            </a:r>
          </a:p>
        </p:txBody>
      </p:sp>
    </p:spTree>
    <p:extLst>
      <p:ext uri="{BB962C8B-B14F-4D97-AF65-F5344CB8AC3E}">
        <p14:creationId xmlns:p14="http://schemas.microsoft.com/office/powerpoint/2010/main" val="32296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7DEBC81-B6A7-683A-E88C-C60A5785A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2" y="194958"/>
            <a:ext cx="10397987" cy="29093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8DFC13C-4658-9B0A-C2CA-C513A1352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12" y="3558714"/>
            <a:ext cx="9304639" cy="310432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01AA714-E809-454B-5F2D-FC8C642132B5}"/>
              </a:ext>
            </a:extLst>
          </p:cNvPr>
          <p:cNvSpPr txBox="1"/>
          <p:nvPr/>
        </p:nvSpPr>
        <p:spPr>
          <a:xfrm>
            <a:off x="9462052" y="3753672"/>
            <a:ext cx="2454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18 October – National Necktie Day</a:t>
            </a:r>
          </a:p>
        </p:txBody>
      </p:sp>
    </p:spTree>
    <p:extLst>
      <p:ext uri="{BB962C8B-B14F-4D97-AF65-F5344CB8AC3E}">
        <p14:creationId xmlns:p14="http://schemas.microsoft.com/office/powerpoint/2010/main" val="19350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FB1AACB-96EC-A06E-BDE7-81C9AED7C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6" y="973621"/>
            <a:ext cx="10258425" cy="36385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0687EEE-6B2F-3B18-3595-E9C29E66C67C}"/>
              </a:ext>
            </a:extLst>
          </p:cNvPr>
          <p:cNvSpPr txBox="1"/>
          <p:nvPr/>
        </p:nvSpPr>
        <p:spPr>
          <a:xfrm>
            <a:off x="327991" y="218661"/>
            <a:ext cx="782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19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B18923-7991-AE26-39DB-E22B1BF04D4B}"/>
              </a:ext>
            </a:extLst>
          </p:cNvPr>
          <p:cNvSpPr txBox="1"/>
          <p:nvPr/>
        </p:nvSpPr>
        <p:spPr>
          <a:xfrm>
            <a:off x="1898374" y="227606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Mia’s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8BD6BAD-1346-143E-08B8-E808122E3D36}"/>
              </a:ext>
            </a:extLst>
          </p:cNvPr>
          <p:cNvSpPr txBox="1"/>
          <p:nvPr/>
        </p:nvSpPr>
        <p:spPr>
          <a:xfrm>
            <a:off x="2448339" y="318342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Mia’s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697530D-B803-80F3-DBFC-ACBF5B12370F}"/>
              </a:ext>
            </a:extLst>
          </p:cNvPr>
          <p:cNvSpPr txBox="1"/>
          <p:nvPr/>
        </p:nvSpPr>
        <p:spPr>
          <a:xfrm>
            <a:off x="2120348" y="272974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David’s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48050B5-1903-DA4B-842B-841D8071C588}"/>
              </a:ext>
            </a:extLst>
          </p:cNvPr>
          <p:cNvSpPr txBox="1"/>
          <p:nvPr/>
        </p:nvSpPr>
        <p:spPr>
          <a:xfrm>
            <a:off x="2512943" y="3637101"/>
            <a:ext cx="1699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David’s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2A9241F-065F-3228-FAE5-083F46614DEE}"/>
              </a:ext>
            </a:extLst>
          </p:cNvPr>
          <p:cNvSpPr txBox="1"/>
          <p:nvPr/>
        </p:nvSpPr>
        <p:spPr>
          <a:xfrm>
            <a:off x="3071191" y="4947526"/>
            <a:ext cx="5078896" cy="1569660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 is your favourite clothes store?</a:t>
            </a:r>
          </a:p>
          <a:p>
            <a:r>
              <a:rPr lang="hr-HR" sz="2400"/>
              <a:t>How often do you go shopping?</a:t>
            </a:r>
          </a:p>
          <a:p>
            <a:r>
              <a:rPr lang="hr-HR" sz="2400"/>
              <a:t>Do you like it?</a:t>
            </a:r>
          </a:p>
          <a:p>
            <a:r>
              <a:rPr lang="hr-HR" sz="2400"/>
              <a:t>Who do you shop with?</a:t>
            </a:r>
          </a:p>
        </p:txBody>
      </p:sp>
    </p:spTree>
    <p:extLst>
      <p:ext uri="{BB962C8B-B14F-4D97-AF65-F5344CB8AC3E}">
        <p14:creationId xmlns:p14="http://schemas.microsoft.com/office/powerpoint/2010/main" val="215727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F13C8CD-89A6-D83F-3F01-302B07893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33" y="1813742"/>
            <a:ext cx="8760515" cy="363240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1A0D7AB-77D7-DD60-33B0-C1501854D57E}"/>
              </a:ext>
            </a:extLst>
          </p:cNvPr>
          <p:cNvSpPr txBox="1"/>
          <p:nvPr/>
        </p:nvSpPr>
        <p:spPr>
          <a:xfrm>
            <a:off x="705678" y="347870"/>
            <a:ext cx="898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Do you know what these words mean?</a:t>
            </a:r>
          </a:p>
          <a:p>
            <a:endParaRPr lang="hr-HR" sz="2400"/>
          </a:p>
          <a:p>
            <a:r>
              <a:rPr lang="hr-HR" sz="2400"/>
              <a:t>Shop assistant				Customer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29B58C-6570-B408-3A55-76442A3C1701}"/>
              </a:ext>
            </a:extLst>
          </p:cNvPr>
          <p:cNvSpPr txBox="1"/>
          <p:nvPr/>
        </p:nvSpPr>
        <p:spPr>
          <a:xfrm>
            <a:off x="2782957" y="1043609"/>
            <a:ext cx="191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prodavač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CC1372D-2D67-2F3B-CA60-C755F62503E9}"/>
              </a:ext>
            </a:extLst>
          </p:cNvPr>
          <p:cNvSpPr txBox="1"/>
          <p:nvPr/>
        </p:nvSpPr>
        <p:spPr>
          <a:xfrm>
            <a:off x="6940827" y="1086534"/>
            <a:ext cx="191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kupac</a:t>
            </a:r>
            <a:endParaRPr lang="hr-HR" b="1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AB70604-31E1-DB6C-4C77-E0277644E298}"/>
              </a:ext>
            </a:extLst>
          </p:cNvPr>
          <p:cNvSpPr txBox="1"/>
          <p:nvPr/>
        </p:nvSpPr>
        <p:spPr>
          <a:xfrm>
            <a:off x="884582" y="363642"/>
            <a:ext cx="1005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is the woman in the picture buying?</a:t>
            </a:r>
          </a:p>
          <a:p>
            <a:r>
              <a:rPr lang="hr-HR" sz="2400"/>
              <a:t>Which one is the shop assistant?</a:t>
            </a:r>
          </a:p>
          <a:p>
            <a:r>
              <a:rPr lang="hr-HR" sz="2400"/>
              <a:t>Which one is the customer?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21F33F3-3269-B821-FA95-D723628450CF}"/>
              </a:ext>
            </a:extLst>
          </p:cNvPr>
          <p:cNvSpPr txBox="1"/>
          <p:nvPr/>
        </p:nvSpPr>
        <p:spPr>
          <a:xfrm>
            <a:off x="705678" y="532536"/>
            <a:ext cx="105180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Read the text and count. How many times are the following words mentioned in the text?</a:t>
            </a:r>
          </a:p>
          <a:p>
            <a:r>
              <a:rPr lang="hr-HR" sz="2400"/>
              <a:t>                   Please                                Thank you</a:t>
            </a:r>
          </a:p>
          <a:p>
            <a:endParaRPr lang="hr-HR" sz="240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6F66649-124F-E88E-391B-6A6B7E164198}"/>
              </a:ext>
            </a:extLst>
          </p:cNvPr>
          <p:cNvSpPr txBox="1"/>
          <p:nvPr/>
        </p:nvSpPr>
        <p:spPr>
          <a:xfrm>
            <a:off x="3210339" y="1293380"/>
            <a:ext cx="158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Two times.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4A8748D-7C30-F35A-F7FE-360D13B1D6D1}"/>
              </a:ext>
            </a:extLst>
          </p:cNvPr>
          <p:cNvSpPr txBox="1"/>
          <p:nvPr/>
        </p:nvSpPr>
        <p:spPr>
          <a:xfrm>
            <a:off x="6671642" y="1275988"/>
            <a:ext cx="1580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FF0000"/>
                </a:solidFill>
              </a:rPr>
              <a:t>Two times.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759970B-D33D-E905-B070-E4D501835C1E}"/>
              </a:ext>
            </a:extLst>
          </p:cNvPr>
          <p:cNvSpPr txBox="1"/>
          <p:nvPr/>
        </p:nvSpPr>
        <p:spPr>
          <a:xfrm>
            <a:off x="636104" y="5610064"/>
            <a:ext cx="657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does the word </a:t>
            </a:r>
            <a:r>
              <a:rPr lang="hr-HR" sz="2400" i="1"/>
              <a:t>pound</a:t>
            </a:r>
            <a:r>
              <a:rPr lang="hr-HR" sz="2400"/>
              <a:t> mean? 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D9AE22A2-1E4A-852B-ACC4-285D91DF765A}"/>
              </a:ext>
            </a:extLst>
          </p:cNvPr>
          <p:cNvSpPr txBox="1"/>
          <p:nvPr/>
        </p:nvSpPr>
        <p:spPr>
          <a:xfrm>
            <a:off x="5708375" y="5610063"/>
            <a:ext cx="630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It is the British currency. (pound = funta)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02475AF-4828-7258-00E1-4CD3C794ADE9}"/>
              </a:ext>
            </a:extLst>
          </p:cNvPr>
          <p:cNvSpPr txBox="1"/>
          <p:nvPr/>
        </p:nvSpPr>
        <p:spPr>
          <a:xfrm>
            <a:off x="789334" y="6202017"/>
            <a:ext cx="4697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dialogue out loud.</a:t>
            </a:r>
          </a:p>
        </p:txBody>
      </p:sp>
    </p:spTree>
    <p:extLst>
      <p:ext uri="{BB962C8B-B14F-4D97-AF65-F5344CB8AC3E}">
        <p14:creationId xmlns:p14="http://schemas.microsoft.com/office/powerpoint/2010/main" val="21721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 build="allAtOnce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44B29FA-86DC-F5FF-E505-549D97A0A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79" y="1114851"/>
            <a:ext cx="8866118" cy="3529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653481C-47D1-BB7C-E781-A35BCDFF9A62}"/>
              </a:ext>
            </a:extLst>
          </p:cNvPr>
          <p:cNvSpPr txBox="1"/>
          <p:nvPr/>
        </p:nvSpPr>
        <p:spPr>
          <a:xfrm>
            <a:off x="665922" y="278296"/>
            <a:ext cx="62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20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21AA2D2-F806-746D-2DDE-3481585EFB05}"/>
              </a:ext>
            </a:extLst>
          </p:cNvPr>
          <p:cNvSpPr txBox="1"/>
          <p:nvPr/>
        </p:nvSpPr>
        <p:spPr>
          <a:xfrm>
            <a:off x="1381539" y="1544440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B32EF48-2AF4-E883-9ABB-2E7865166436}"/>
              </a:ext>
            </a:extLst>
          </p:cNvPr>
          <p:cNvSpPr txBox="1"/>
          <p:nvPr/>
        </p:nvSpPr>
        <p:spPr>
          <a:xfrm>
            <a:off x="1381539" y="1919330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07AE43F-415A-D931-D36D-ACAC51ECD0F6}"/>
              </a:ext>
            </a:extLst>
          </p:cNvPr>
          <p:cNvSpPr txBox="1"/>
          <p:nvPr/>
        </p:nvSpPr>
        <p:spPr>
          <a:xfrm>
            <a:off x="1381539" y="2755885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65933DA-3891-BE39-7CCF-12B48F0BC0C8}"/>
              </a:ext>
            </a:extLst>
          </p:cNvPr>
          <p:cNvSpPr txBox="1"/>
          <p:nvPr/>
        </p:nvSpPr>
        <p:spPr>
          <a:xfrm>
            <a:off x="1381539" y="3178786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E61E7B2B-7348-5B50-D7E9-8D7097D10039}"/>
              </a:ext>
            </a:extLst>
          </p:cNvPr>
          <p:cNvSpPr txBox="1"/>
          <p:nvPr/>
        </p:nvSpPr>
        <p:spPr>
          <a:xfrm>
            <a:off x="1381539" y="3553676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7FDEA506-58B7-6CB3-E5CD-EEE6826DB70F}"/>
              </a:ext>
            </a:extLst>
          </p:cNvPr>
          <p:cNvSpPr txBox="1"/>
          <p:nvPr/>
        </p:nvSpPr>
        <p:spPr>
          <a:xfrm>
            <a:off x="1381539" y="3928566"/>
            <a:ext cx="40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35A32B6-B2BF-1C36-3FC4-494FBF689EAD}"/>
              </a:ext>
            </a:extLst>
          </p:cNvPr>
          <p:cNvSpPr txBox="1"/>
          <p:nvPr/>
        </p:nvSpPr>
        <p:spPr>
          <a:xfrm>
            <a:off x="665922" y="4643851"/>
            <a:ext cx="9939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 these words mean?</a:t>
            </a:r>
          </a:p>
          <a:p>
            <a:endParaRPr lang="hr-HR" sz="2400"/>
          </a:p>
          <a:p>
            <a:r>
              <a:rPr lang="hr-HR" sz="2400"/>
              <a:t>curtain =</a:t>
            </a:r>
          </a:p>
          <a:p>
            <a:r>
              <a:rPr lang="hr-HR" sz="2400"/>
              <a:t>try on =</a:t>
            </a:r>
          </a:p>
          <a:p>
            <a:r>
              <a:rPr lang="hr-HR" sz="2400"/>
              <a:t>size = 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F20B7FB3-A806-40C1-0FC2-D57D34DAFEF9}"/>
              </a:ext>
            </a:extLst>
          </p:cNvPr>
          <p:cNvSpPr txBox="1"/>
          <p:nvPr/>
        </p:nvSpPr>
        <p:spPr>
          <a:xfrm>
            <a:off x="1987826" y="5372575"/>
            <a:ext cx="17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zastor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4CCC709E-3FF4-AAE0-8AEF-D5A99DD26835}"/>
              </a:ext>
            </a:extLst>
          </p:cNvPr>
          <p:cNvSpPr txBox="1"/>
          <p:nvPr/>
        </p:nvSpPr>
        <p:spPr>
          <a:xfrm>
            <a:off x="1987826" y="5746876"/>
            <a:ext cx="17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isprobati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29FE77-C8AE-D5A0-23BC-369BDC3A0464}"/>
              </a:ext>
            </a:extLst>
          </p:cNvPr>
          <p:cNvSpPr txBox="1"/>
          <p:nvPr/>
        </p:nvSpPr>
        <p:spPr>
          <a:xfrm>
            <a:off x="1987825" y="6077496"/>
            <a:ext cx="1798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veličina</a:t>
            </a:r>
          </a:p>
        </p:txBody>
      </p:sp>
    </p:spTree>
    <p:extLst>
      <p:ext uri="{BB962C8B-B14F-4D97-AF65-F5344CB8AC3E}">
        <p14:creationId xmlns:p14="http://schemas.microsoft.com/office/powerpoint/2010/main" val="16686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34C9A88A-5334-8D4E-9704-0A3D67977917}"/>
              </a:ext>
            </a:extLst>
          </p:cNvPr>
          <p:cNvSpPr txBox="1"/>
          <p:nvPr/>
        </p:nvSpPr>
        <p:spPr>
          <a:xfrm>
            <a:off x="596348" y="367748"/>
            <a:ext cx="10167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Work in pairs. Use the expressions from task 9 and write a conversation between a shop assistant and a customer.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DC46ECC-D49D-07B2-7E7E-498DB426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472647"/>
            <a:ext cx="8134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4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F39FDDDA-2133-7CA5-559B-B21ECBC49F83}"/>
              </a:ext>
            </a:extLst>
          </p:cNvPr>
          <p:cNvSpPr txBox="1"/>
          <p:nvPr/>
        </p:nvSpPr>
        <p:spPr>
          <a:xfrm>
            <a:off x="612559" y="248575"/>
            <a:ext cx="9623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can you buy at the newsagent’s?</a:t>
            </a:r>
          </a:p>
          <a:p>
            <a:r>
              <a:rPr lang="hr-HR" sz="2400"/>
              <a:t>What can you read and look at the pictures at the same time?</a:t>
            </a:r>
          </a:p>
          <a:p>
            <a:r>
              <a:rPr lang="hr-HR" sz="2400"/>
              <a:t>What can you flick through in a waiting room?</a:t>
            </a:r>
          </a:p>
          <a:p>
            <a:r>
              <a:rPr lang="hr-HR" sz="2400"/>
              <a:t>Where can you find articles about celebrities?</a:t>
            </a:r>
          </a:p>
          <a:p>
            <a:endParaRPr lang="hr-HR" sz="2400"/>
          </a:p>
          <a:p>
            <a:pPr algn="ctr"/>
            <a:r>
              <a:rPr lang="hr-HR" sz="2400"/>
              <a:t>Magazines.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73F236-596F-D0CE-E3FD-E7DFB877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17" y="4105275"/>
            <a:ext cx="7772400" cy="13525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04D648E-E901-5D22-2112-F2F6AAE12096}"/>
              </a:ext>
            </a:extLst>
          </p:cNvPr>
          <p:cNvSpPr txBox="1"/>
          <p:nvPr/>
        </p:nvSpPr>
        <p:spPr>
          <a:xfrm>
            <a:off x="697584" y="3266263"/>
            <a:ext cx="805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34. </a:t>
            </a:r>
            <a:r>
              <a:rPr lang="hr-HR" sz="2400" dirty="0" err="1"/>
              <a:t>Circle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91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3DCFBF1-0D47-E99B-D9B1-314B2FDAE7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" y="139148"/>
            <a:ext cx="6977294" cy="50087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9368BEC-1687-97EC-1272-82A1EB13EC95}"/>
              </a:ext>
            </a:extLst>
          </p:cNvPr>
          <p:cNvSpPr txBox="1"/>
          <p:nvPr/>
        </p:nvSpPr>
        <p:spPr>
          <a:xfrm>
            <a:off x="7374834" y="347870"/>
            <a:ext cx="460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Listen. What is Adam’s problem?</a:t>
            </a:r>
          </a:p>
        </p:txBody>
      </p:sp>
      <p:pic>
        <p:nvPicPr>
          <p:cNvPr id="7" name="17-track_17_dresses_and_make_up_1">
            <a:hlinkClick r:id="" action="ppaction://media"/>
            <a:extLst>
              <a:ext uri="{FF2B5EF4-FFF2-40B4-BE49-F238E27FC236}">
                <a16:creationId xmlns:a16="http://schemas.microsoft.com/office/drawing/2014/main" id="{44EE286C-EF1C-6F9E-6A5C-5C7862629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59838" y="1057551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8306ADE-0EF0-23E1-2A16-5562B6EE0398}"/>
              </a:ext>
            </a:extLst>
          </p:cNvPr>
          <p:cNvSpPr txBox="1"/>
          <p:nvPr/>
        </p:nvSpPr>
        <p:spPr>
          <a:xfrm>
            <a:off x="7523922" y="1878496"/>
            <a:ext cx="4184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He can’t find anything to read in Mia’s magazine.</a:t>
            </a:r>
          </a:p>
        </p:txBody>
      </p:sp>
      <p:pic>
        <p:nvPicPr>
          <p:cNvPr id="9" name="17-track_17_dresses_and_make_up_1">
            <a:hlinkClick r:id="" action="ppaction://media"/>
            <a:extLst>
              <a:ext uri="{FF2B5EF4-FFF2-40B4-BE49-F238E27FC236}">
                <a16:creationId xmlns:a16="http://schemas.microsoft.com/office/drawing/2014/main" id="{D677FF8A-A913-1FBC-3F41-620A94448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0446" y="3818210"/>
            <a:ext cx="487363" cy="48736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B7C35338-BF96-9C9C-C7D0-B15AAC347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80" y="549886"/>
            <a:ext cx="6682700" cy="390284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0A1DE82F-BA92-61A8-D8CB-4D0735E10795}"/>
              </a:ext>
            </a:extLst>
          </p:cNvPr>
          <p:cNvSpPr txBox="1"/>
          <p:nvPr/>
        </p:nvSpPr>
        <p:spPr>
          <a:xfrm>
            <a:off x="7523922" y="2882348"/>
            <a:ext cx="4184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again and answer the questions.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888785C7-2CCA-4114-30F5-02CDAA876ED8}"/>
              </a:ext>
            </a:extLst>
          </p:cNvPr>
          <p:cNvSpPr txBox="1"/>
          <p:nvPr/>
        </p:nvSpPr>
        <p:spPr>
          <a:xfrm>
            <a:off x="874643" y="4452730"/>
            <a:ext cx="106050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 Mia, Adam and David.</a:t>
            </a:r>
          </a:p>
          <a:p>
            <a:r>
              <a:rPr lang="hr-HR" sz="2400" b="1">
                <a:solidFill>
                  <a:srgbClr val="FF0000"/>
                </a:solidFill>
              </a:rPr>
              <a:t>2 The ‘Teen World’ magazine.</a:t>
            </a:r>
          </a:p>
          <a:p>
            <a:r>
              <a:rPr lang="hr-HR" sz="2400" b="1">
                <a:solidFill>
                  <a:srgbClr val="FF0000"/>
                </a:solidFill>
              </a:rPr>
              <a:t>3 No, it isn’t interesting to the boys.</a:t>
            </a:r>
          </a:p>
          <a:p>
            <a:r>
              <a:rPr lang="hr-HR" sz="2400" b="1">
                <a:solidFill>
                  <a:srgbClr val="FF0000"/>
                </a:solidFill>
              </a:rPr>
              <a:t>4 Because it is for girls.</a:t>
            </a:r>
          </a:p>
          <a:p>
            <a:r>
              <a:rPr lang="hr-HR" sz="2400" b="1">
                <a:solidFill>
                  <a:srgbClr val="FF0000"/>
                </a:solidFill>
              </a:rPr>
              <a:t>5 Yes.</a:t>
            </a:r>
          </a:p>
          <a:p>
            <a:r>
              <a:rPr lang="hr-HR" sz="2400" b="1">
                <a:solidFill>
                  <a:srgbClr val="FF0000"/>
                </a:solidFill>
              </a:rPr>
              <a:t>6 Yes.</a:t>
            </a:r>
          </a:p>
        </p:txBody>
      </p:sp>
    </p:spTree>
    <p:extLst>
      <p:ext uri="{BB962C8B-B14F-4D97-AF65-F5344CB8AC3E}">
        <p14:creationId xmlns:p14="http://schemas.microsoft.com/office/powerpoint/2010/main" val="41499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43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B2F72F7-7DEA-653D-A36A-339ABC3EC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87" y="934697"/>
            <a:ext cx="5291758" cy="265327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E73AFCD-DD64-E1A1-777C-A0EBC4BE9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60" y="3832399"/>
            <a:ext cx="10453480" cy="116622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C69DE91-A360-FA76-5FD1-D2295A390FDA}"/>
              </a:ext>
            </a:extLst>
          </p:cNvPr>
          <p:cNvSpPr txBox="1"/>
          <p:nvPr/>
        </p:nvSpPr>
        <p:spPr>
          <a:xfrm>
            <a:off x="337930" y="228600"/>
            <a:ext cx="5874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about you?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B52F0D3-E2BD-510F-90E1-AC99CD5A46D8}"/>
              </a:ext>
            </a:extLst>
          </p:cNvPr>
          <p:cNvSpPr txBox="1"/>
          <p:nvPr/>
        </p:nvSpPr>
        <p:spPr>
          <a:xfrm>
            <a:off x="735496" y="5695122"/>
            <a:ext cx="833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dialogue out loud.</a:t>
            </a:r>
          </a:p>
        </p:txBody>
      </p:sp>
    </p:spTree>
    <p:extLst>
      <p:ext uri="{BB962C8B-B14F-4D97-AF65-F5344CB8AC3E}">
        <p14:creationId xmlns:p14="http://schemas.microsoft.com/office/powerpoint/2010/main" val="18556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E111140-58F4-0DB2-20B6-9DC6B904B6C3}"/>
              </a:ext>
            </a:extLst>
          </p:cNvPr>
          <p:cNvSpPr txBox="1"/>
          <p:nvPr/>
        </p:nvSpPr>
        <p:spPr>
          <a:xfrm>
            <a:off x="3028804" y="295004"/>
            <a:ext cx="89775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Click on the following link and choose </a:t>
            </a:r>
            <a:r>
              <a:rPr lang="hr-HR" sz="2400" i="1"/>
              <a:t>Learn more: What’s in magazine: Beyonce. </a:t>
            </a:r>
            <a:r>
              <a:rPr lang="hr-HR" sz="2400"/>
              <a:t>Complete the tasks.</a:t>
            </a:r>
            <a:endParaRPr lang="hr-HR" sz="2400" i="1"/>
          </a:p>
          <a:p>
            <a:endParaRPr lang="hr-HR" sz="2400" i="1"/>
          </a:p>
          <a:p>
            <a:pPr algn="ctr"/>
            <a:r>
              <a:rPr lang="hr-HR" sz="2400">
                <a:hlinkClick r:id="rId2"/>
              </a:rPr>
              <a:t>https://www.e-sfera.hr/dodatni-digitalni-sadrzaji/13d1b995-9428-49e8-a9d0-5f589fc36c28/</a:t>
            </a:r>
            <a:r>
              <a:rPr lang="hr-HR" sz="2400"/>
              <a:t> </a:t>
            </a:r>
          </a:p>
        </p:txBody>
      </p:sp>
      <p:pic>
        <p:nvPicPr>
          <p:cNvPr id="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6B3F290-16BC-6ABA-A6A5-256A9F9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7" y="-27679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AF5968E6-0DDD-7233-A49E-F734C97C7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25" y="3429000"/>
            <a:ext cx="8048625" cy="33147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40381C5-B0A5-BEAD-26E6-93D5015D19E1}"/>
              </a:ext>
            </a:extLst>
          </p:cNvPr>
          <p:cNvSpPr txBox="1"/>
          <p:nvPr/>
        </p:nvSpPr>
        <p:spPr>
          <a:xfrm>
            <a:off x="496957" y="2556679"/>
            <a:ext cx="674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20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A878A11-54A3-FEB4-9AE4-2215BF92DAB5}"/>
              </a:ext>
            </a:extLst>
          </p:cNvPr>
          <p:cNvSpPr txBox="1"/>
          <p:nvPr/>
        </p:nvSpPr>
        <p:spPr>
          <a:xfrm>
            <a:off x="1967948" y="4075043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Fashion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C49F86B1-0375-9CA9-AD49-A78D601AF460}"/>
              </a:ext>
            </a:extLst>
          </p:cNvPr>
          <p:cNvSpPr txBox="1"/>
          <p:nvPr/>
        </p:nvSpPr>
        <p:spPr>
          <a:xfrm>
            <a:off x="3677478" y="4094078"/>
            <a:ext cx="21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Problem pages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5119DAB-9306-9EB0-8E95-6075AC392DA0}"/>
              </a:ext>
            </a:extLst>
          </p:cNvPr>
          <p:cNvSpPr txBox="1"/>
          <p:nvPr/>
        </p:nvSpPr>
        <p:spPr>
          <a:xfrm>
            <a:off x="6083669" y="4095427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31D41A2-48F3-2531-8EA3-8414CC4AC366}"/>
              </a:ext>
            </a:extLst>
          </p:cNvPr>
          <p:cNvSpPr txBox="1"/>
          <p:nvPr/>
        </p:nvSpPr>
        <p:spPr>
          <a:xfrm>
            <a:off x="7909309" y="4084139"/>
            <a:ext cx="17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Food</a:t>
            </a:r>
          </a:p>
        </p:txBody>
      </p:sp>
    </p:spTree>
    <p:extLst>
      <p:ext uri="{BB962C8B-B14F-4D97-AF65-F5344CB8AC3E}">
        <p14:creationId xmlns:p14="http://schemas.microsoft.com/office/powerpoint/2010/main" val="7630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49700E2F-4D5B-9E6D-5DDF-93C07F19EBFD}"/>
              </a:ext>
            </a:extLst>
          </p:cNvPr>
          <p:cNvSpPr txBox="1"/>
          <p:nvPr/>
        </p:nvSpPr>
        <p:spPr>
          <a:xfrm>
            <a:off x="4261282" y="577048"/>
            <a:ext cx="1171853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Clothes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81AB90F3-C321-5514-B176-186EC9944BEA}"/>
              </a:ext>
            </a:extLst>
          </p:cNvPr>
          <p:cNvSpPr txBox="1"/>
          <p:nvPr/>
        </p:nvSpPr>
        <p:spPr>
          <a:xfrm>
            <a:off x="719091" y="1420428"/>
            <a:ext cx="762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What do you wear on your head / feet / neck…?</a:t>
            </a:r>
          </a:p>
          <a:p>
            <a:r>
              <a:rPr lang="hr-HR" sz="2400"/>
              <a:t>What do you wear in summer / winter?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332E53D-D089-4C4E-731A-0EA7DCA1A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66" y="0"/>
            <a:ext cx="5256911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CF495505-EBD2-C808-00F4-BC084B97AFD9}"/>
              </a:ext>
            </a:extLst>
          </p:cNvPr>
          <p:cNvSpPr txBox="1"/>
          <p:nvPr/>
        </p:nvSpPr>
        <p:spPr>
          <a:xfrm>
            <a:off x="4715009" y="1739348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8F6CD87-EFBE-16E2-C6B4-66FA216F707E}"/>
              </a:ext>
            </a:extLst>
          </p:cNvPr>
          <p:cNvSpPr txBox="1"/>
          <p:nvPr/>
        </p:nvSpPr>
        <p:spPr>
          <a:xfrm>
            <a:off x="5164778" y="4886739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CD8FEF-068E-C543-DE3E-EBA5D7781288}"/>
              </a:ext>
            </a:extLst>
          </p:cNvPr>
          <p:cNvSpPr txBox="1"/>
          <p:nvPr/>
        </p:nvSpPr>
        <p:spPr>
          <a:xfrm>
            <a:off x="6725478" y="4910865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FB6329F-5AB0-DB44-CCA0-DA63F78F8DC1}"/>
              </a:ext>
            </a:extLst>
          </p:cNvPr>
          <p:cNvSpPr txBox="1"/>
          <p:nvPr/>
        </p:nvSpPr>
        <p:spPr>
          <a:xfrm>
            <a:off x="3698064" y="4178976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2861260-E234-CA6E-4CB0-CC7C8C7F9C91}"/>
              </a:ext>
            </a:extLst>
          </p:cNvPr>
          <p:cNvSpPr txBox="1"/>
          <p:nvPr/>
        </p:nvSpPr>
        <p:spPr>
          <a:xfrm>
            <a:off x="7781792" y="2071587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0D18B7F1-5F7E-3D39-04C5-713481340A34}"/>
              </a:ext>
            </a:extLst>
          </p:cNvPr>
          <p:cNvSpPr txBox="1"/>
          <p:nvPr/>
        </p:nvSpPr>
        <p:spPr>
          <a:xfrm>
            <a:off x="7957225" y="4375743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A6E4BA5-9404-450D-28A5-059CC63B80F5}"/>
              </a:ext>
            </a:extLst>
          </p:cNvPr>
          <p:cNvSpPr txBox="1"/>
          <p:nvPr/>
        </p:nvSpPr>
        <p:spPr>
          <a:xfrm>
            <a:off x="7066722" y="6039678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524E8161-605B-626D-89DE-61DEB4AAA3E6}"/>
              </a:ext>
            </a:extLst>
          </p:cNvPr>
          <p:cNvSpPr txBox="1"/>
          <p:nvPr/>
        </p:nvSpPr>
        <p:spPr>
          <a:xfrm>
            <a:off x="5897217" y="5888358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B71EADA-5271-0CC9-3B6C-27169C00840C}"/>
              </a:ext>
            </a:extLst>
          </p:cNvPr>
          <p:cNvSpPr txBox="1"/>
          <p:nvPr/>
        </p:nvSpPr>
        <p:spPr>
          <a:xfrm>
            <a:off x="6530009" y="1888902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1C25DBC-F764-4474-8482-D78C24516827}"/>
              </a:ext>
            </a:extLst>
          </p:cNvPr>
          <p:cNvSpPr txBox="1"/>
          <p:nvPr/>
        </p:nvSpPr>
        <p:spPr>
          <a:xfrm>
            <a:off x="7066722" y="577047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D469440-29D3-5B86-6774-6CFD9C1C5902}"/>
              </a:ext>
            </a:extLst>
          </p:cNvPr>
          <p:cNvSpPr txBox="1"/>
          <p:nvPr/>
        </p:nvSpPr>
        <p:spPr>
          <a:xfrm>
            <a:off x="7844739" y="577047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5593C9B3-5A48-71D6-3469-8B011B386088}"/>
              </a:ext>
            </a:extLst>
          </p:cNvPr>
          <p:cNvSpPr txBox="1"/>
          <p:nvPr/>
        </p:nvSpPr>
        <p:spPr>
          <a:xfrm>
            <a:off x="5559287" y="3862215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B74AA503-F693-53B9-5EBA-11A26158945F}"/>
              </a:ext>
            </a:extLst>
          </p:cNvPr>
          <p:cNvSpPr txBox="1"/>
          <p:nvPr/>
        </p:nvSpPr>
        <p:spPr>
          <a:xfrm>
            <a:off x="4310495" y="5108099"/>
            <a:ext cx="53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8890F93-80F9-B483-47B8-3860E707B308}"/>
              </a:ext>
            </a:extLst>
          </p:cNvPr>
          <p:cNvSpPr txBox="1"/>
          <p:nvPr/>
        </p:nvSpPr>
        <p:spPr>
          <a:xfrm>
            <a:off x="9216524" y="1131988"/>
            <a:ext cx="2626537" cy="3046988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 are you wearing today?</a:t>
            </a:r>
          </a:p>
          <a:p>
            <a:endParaRPr lang="hr-HR" sz="2400"/>
          </a:p>
          <a:p>
            <a:r>
              <a:rPr lang="hr-HR" sz="2400"/>
              <a:t>Which clothes is your favourite?</a:t>
            </a:r>
          </a:p>
          <a:p>
            <a:endParaRPr lang="hr-HR" sz="2400"/>
          </a:p>
          <a:p>
            <a:r>
              <a:rPr lang="hr-HR" sz="2400"/>
              <a:t>What do you have in your wardrobe?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C2B1482E-ED63-3206-1EAF-A8A317F6C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242" y="4640641"/>
            <a:ext cx="27051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7B02953-45ED-90F0-DFDE-B096D8DFC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078"/>
            <a:ext cx="12192000" cy="40797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B63D8FC-9FCB-E69E-FCFD-664A8E1E8B8D}"/>
              </a:ext>
            </a:extLst>
          </p:cNvPr>
          <p:cNvSpPr txBox="1"/>
          <p:nvPr/>
        </p:nvSpPr>
        <p:spPr>
          <a:xfrm>
            <a:off x="331304" y="278296"/>
            <a:ext cx="458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Project time</a:t>
            </a:r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DA22FFE4-1323-9FDF-CD57-65F705194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8" y="526457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BE6EE716-3539-7192-0E9A-132855517567}"/>
              </a:ext>
            </a:extLst>
          </p:cNvPr>
          <p:cNvSpPr txBox="1"/>
          <p:nvPr/>
        </p:nvSpPr>
        <p:spPr>
          <a:xfrm>
            <a:off x="3634409" y="5195558"/>
            <a:ext cx="855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/>
              <a:t>Click on the following link and choose ‘‘Play and learn: Guess who”</a:t>
            </a:r>
            <a:endParaRPr lang="hr-HR" sz="2400" i="1"/>
          </a:p>
          <a:p>
            <a:pPr algn="ctr"/>
            <a:r>
              <a:rPr lang="hr-HR" sz="2400">
                <a:hlinkClick r:id="rId5"/>
              </a:rPr>
              <a:t>https://www.e-sfera.hr/dodatni-digitalni-sadrzaji/13d1b995-9428-49e8-a9d0-5f589fc36c28/</a:t>
            </a:r>
            <a:r>
              <a:rPr lang="hr-H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73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07F7BCA-C321-1706-0E1F-64F8DADD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7551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7359701-B89E-B7D4-7CDF-E4F5EC00B52F}"/>
              </a:ext>
            </a:extLst>
          </p:cNvPr>
          <p:cNvSpPr txBox="1"/>
          <p:nvPr/>
        </p:nvSpPr>
        <p:spPr>
          <a:xfrm>
            <a:off x="6590829" y="216428"/>
            <a:ext cx="547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18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441F889-0B3F-9B75-5049-0895D5535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123" y="678093"/>
            <a:ext cx="601027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CBEE7FD-4DEF-1827-1352-D606B5DB3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72" y="295275"/>
            <a:ext cx="10620375" cy="31337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F2EE581-0A38-16D3-E86B-8B123EA1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72" y="3429000"/>
            <a:ext cx="8060013" cy="315343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4DE3617-8314-67F3-D08C-E89F61C2F957}"/>
              </a:ext>
            </a:extLst>
          </p:cNvPr>
          <p:cNvSpPr txBox="1"/>
          <p:nvPr/>
        </p:nvSpPr>
        <p:spPr>
          <a:xfrm>
            <a:off x="8597348" y="4154557"/>
            <a:ext cx="3275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19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475876D-F168-CB93-9A46-490F2D464533}"/>
              </a:ext>
            </a:extLst>
          </p:cNvPr>
          <p:cNvSpPr txBox="1"/>
          <p:nvPr/>
        </p:nvSpPr>
        <p:spPr>
          <a:xfrm>
            <a:off x="1013791" y="715617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B635AC0-730A-EE07-C7E5-7F5E17099C2F}"/>
              </a:ext>
            </a:extLst>
          </p:cNvPr>
          <p:cNvSpPr txBox="1"/>
          <p:nvPr/>
        </p:nvSpPr>
        <p:spPr>
          <a:xfrm>
            <a:off x="1013791" y="2072308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E53367E-6348-846C-AF65-A14C5974DE18}"/>
              </a:ext>
            </a:extLst>
          </p:cNvPr>
          <p:cNvSpPr txBox="1"/>
          <p:nvPr/>
        </p:nvSpPr>
        <p:spPr>
          <a:xfrm>
            <a:off x="7076659" y="1434548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DF72952-F257-EC09-48BB-71EC6153E3E1}"/>
              </a:ext>
            </a:extLst>
          </p:cNvPr>
          <p:cNvSpPr txBox="1"/>
          <p:nvPr/>
        </p:nvSpPr>
        <p:spPr>
          <a:xfrm>
            <a:off x="7076659" y="2092514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7B1C24F-9878-BC5E-23C1-D5B281590895}"/>
              </a:ext>
            </a:extLst>
          </p:cNvPr>
          <p:cNvSpPr txBox="1"/>
          <p:nvPr/>
        </p:nvSpPr>
        <p:spPr>
          <a:xfrm>
            <a:off x="7076659" y="2749657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 pair of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A62DC8C7-81FA-B18E-3607-6E23E7F17C3C}"/>
              </a:ext>
            </a:extLst>
          </p:cNvPr>
          <p:cNvSpPr txBox="1"/>
          <p:nvPr/>
        </p:nvSpPr>
        <p:spPr>
          <a:xfrm>
            <a:off x="1252953" y="1357018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B1A81DAA-3F39-7AD6-9092-066FE8CD8F8D}"/>
              </a:ext>
            </a:extLst>
          </p:cNvPr>
          <p:cNvSpPr txBox="1"/>
          <p:nvPr/>
        </p:nvSpPr>
        <p:spPr>
          <a:xfrm>
            <a:off x="1252953" y="2710734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DEF9EDCF-1D7F-8DCF-F9E3-5BD4EEEFC78E}"/>
              </a:ext>
            </a:extLst>
          </p:cNvPr>
          <p:cNvSpPr txBox="1"/>
          <p:nvPr/>
        </p:nvSpPr>
        <p:spPr>
          <a:xfrm>
            <a:off x="7418527" y="833798"/>
            <a:ext cx="260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F270375F-48CB-D1E3-2819-9493A7EA30A8}"/>
              </a:ext>
            </a:extLst>
          </p:cNvPr>
          <p:cNvCxnSpPr/>
          <p:nvPr/>
        </p:nvCxnSpPr>
        <p:spPr>
          <a:xfrm>
            <a:off x="5138530" y="4542183"/>
            <a:ext cx="834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F201E8CC-334D-D8F4-8D63-DE23D142941E}"/>
              </a:ext>
            </a:extLst>
          </p:cNvPr>
          <p:cNvCxnSpPr>
            <a:cxnSpLocks/>
          </p:cNvCxnSpPr>
          <p:nvPr/>
        </p:nvCxnSpPr>
        <p:spPr>
          <a:xfrm>
            <a:off x="3094382" y="5028911"/>
            <a:ext cx="11098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ni poveznik 21">
            <a:extLst>
              <a:ext uri="{FF2B5EF4-FFF2-40B4-BE49-F238E27FC236}">
                <a16:creationId xmlns:a16="http://schemas.microsoft.com/office/drawing/2014/main" id="{2D3218A7-6ADC-73F8-F49A-C183E339DF4E}"/>
              </a:ext>
            </a:extLst>
          </p:cNvPr>
          <p:cNvCxnSpPr/>
          <p:nvPr/>
        </p:nvCxnSpPr>
        <p:spPr>
          <a:xfrm>
            <a:off x="3513791" y="5440017"/>
            <a:ext cx="834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92A102E6-6984-337A-BAE1-559BAD2645AD}"/>
              </a:ext>
            </a:extLst>
          </p:cNvPr>
          <p:cNvCxnSpPr/>
          <p:nvPr/>
        </p:nvCxnSpPr>
        <p:spPr>
          <a:xfrm>
            <a:off x="3308381" y="5887278"/>
            <a:ext cx="834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67115DC4-342A-CA1F-2434-2DAFA5FEAE47}"/>
              </a:ext>
            </a:extLst>
          </p:cNvPr>
          <p:cNvCxnSpPr>
            <a:cxnSpLocks/>
          </p:cNvCxnSpPr>
          <p:nvPr/>
        </p:nvCxnSpPr>
        <p:spPr>
          <a:xfrm>
            <a:off x="4083634" y="6334540"/>
            <a:ext cx="13630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6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E111140-58F4-0DB2-20B6-9DC6B904B6C3}"/>
              </a:ext>
            </a:extLst>
          </p:cNvPr>
          <p:cNvSpPr txBox="1"/>
          <p:nvPr/>
        </p:nvSpPr>
        <p:spPr>
          <a:xfrm>
            <a:off x="1646569" y="2193379"/>
            <a:ext cx="89775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Self</a:t>
            </a:r>
            <a:r>
              <a:rPr lang="hr-HR" sz="2400" dirty="0"/>
              <a:t> </a:t>
            </a:r>
            <a:r>
              <a:rPr lang="hr-HR" sz="2400" dirty="0" err="1"/>
              <a:t>check</a:t>
            </a:r>
            <a:endParaRPr lang="hr-HR" sz="2400" i="1" dirty="0"/>
          </a:p>
          <a:p>
            <a:pPr algn="ctr"/>
            <a:r>
              <a:rPr lang="hr-HR" sz="2400" dirty="0">
                <a:hlinkClick r:id="rId2"/>
              </a:rPr>
              <a:t>https://www.e-sfera.hr/dodatni-digitalni-sadrzaji/13d1b995-9428-49e8-a9d0-5f589fc36c28/</a:t>
            </a:r>
            <a:r>
              <a:rPr lang="hr-HR" sz="2400" dirty="0"/>
              <a:t> </a:t>
            </a:r>
          </a:p>
        </p:txBody>
      </p:sp>
      <p:pic>
        <p:nvPicPr>
          <p:cNvPr id="6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6B3F290-16BC-6ABA-A6A5-256A9F9F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90" y="295066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42CEE07-11CF-3F14-1125-F5CC254B6185}"/>
              </a:ext>
            </a:extLst>
          </p:cNvPr>
          <p:cNvSpPr txBox="1"/>
          <p:nvPr/>
        </p:nvSpPr>
        <p:spPr>
          <a:xfrm>
            <a:off x="1540565" y="4761941"/>
            <a:ext cx="946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PowerPoint </a:t>
            </a:r>
            <a:r>
              <a:rPr lang="hr-HR" sz="2400" dirty="0" err="1"/>
              <a:t>presentation</a:t>
            </a:r>
            <a:r>
              <a:rPr lang="hr-HR" sz="2400" dirty="0"/>
              <a:t> </a:t>
            </a:r>
            <a:r>
              <a:rPr lang="hr-HR" sz="2400" i="1" dirty="0" err="1"/>
              <a:t>Clothes</a:t>
            </a:r>
            <a:r>
              <a:rPr lang="hr-HR" sz="2400" i="1" dirty="0"/>
              <a:t> – </a:t>
            </a:r>
            <a:r>
              <a:rPr lang="hr-HR" sz="2400" i="1" dirty="0" err="1"/>
              <a:t>reveal</a:t>
            </a:r>
            <a:r>
              <a:rPr lang="hr-HR" sz="2400" i="1" dirty="0"/>
              <a:t> </a:t>
            </a:r>
            <a:r>
              <a:rPr lang="hr-HR" sz="2400" i="1" dirty="0" err="1"/>
              <a:t>the</a:t>
            </a:r>
            <a:r>
              <a:rPr lang="hr-HR" sz="2400" i="1" dirty="0"/>
              <a:t> </a:t>
            </a:r>
            <a:r>
              <a:rPr lang="hr-HR" sz="2400" i="1" dirty="0" err="1"/>
              <a:t>picture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73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8B4930E-9187-7CF2-A8DB-5D6C4A317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217553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3BE3541A-A5BE-2AC2-2B2C-4EC5070937DC}"/>
              </a:ext>
            </a:extLst>
          </p:cNvPr>
          <p:cNvSpPr txBox="1"/>
          <p:nvPr/>
        </p:nvSpPr>
        <p:spPr>
          <a:xfrm>
            <a:off x="8945217" y="1510748"/>
            <a:ext cx="2941983" cy="1938992"/>
          </a:xfrm>
          <a:prstGeom prst="rect">
            <a:avLst/>
          </a:prstGeom>
          <a:noFill/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What are they wearing?</a:t>
            </a:r>
          </a:p>
          <a:p>
            <a:endParaRPr lang="hr-HR" sz="2400"/>
          </a:p>
          <a:p>
            <a:r>
              <a:rPr lang="hr-HR" sz="2400"/>
              <a:t>What do they look like?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70773B9-DA81-0F76-2641-98754C9BFFBD}"/>
              </a:ext>
            </a:extLst>
          </p:cNvPr>
          <p:cNvSpPr txBox="1"/>
          <p:nvPr/>
        </p:nvSpPr>
        <p:spPr>
          <a:xfrm>
            <a:off x="9014791" y="3876261"/>
            <a:ext cx="2991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and fill in the sentences (Task 2).</a:t>
            </a:r>
          </a:p>
        </p:txBody>
      </p:sp>
      <p:pic>
        <p:nvPicPr>
          <p:cNvPr id="9" name="16_lesson_5_brenda_bond_1">
            <a:hlinkClick r:id="" action="ppaction://media"/>
            <a:extLst>
              <a:ext uri="{FF2B5EF4-FFF2-40B4-BE49-F238E27FC236}">
                <a16:creationId xmlns:a16="http://schemas.microsoft.com/office/drawing/2014/main" id="{53D10671-D950-4572-4878-6F648C3AFC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7703" y="5082899"/>
            <a:ext cx="487363" cy="48736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017B457-1805-5ECC-E9B0-33B05368936A}"/>
              </a:ext>
            </a:extLst>
          </p:cNvPr>
          <p:cNvSpPr txBox="1"/>
          <p:nvPr/>
        </p:nvSpPr>
        <p:spPr>
          <a:xfrm>
            <a:off x="3001618" y="556592"/>
            <a:ext cx="76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hirt</a:t>
            </a:r>
            <a:endParaRPr lang="hr-HR" sz="2000" b="1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B38CC0E6-6E6B-2437-78F8-5EC4D3D31187}"/>
              </a:ext>
            </a:extLst>
          </p:cNvPr>
          <p:cNvSpPr txBox="1"/>
          <p:nvPr/>
        </p:nvSpPr>
        <p:spPr>
          <a:xfrm>
            <a:off x="4366592" y="524830"/>
            <a:ext cx="121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rousers</a:t>
            </a:r>
            <a:endParaRPr lang="hr-HR" sz="2000" b="1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49D8E13-7240-5495-8EE4-4B1576E35F23}"/>
              </a:ext>
            </a:extLst>
          </p:cNvPr>
          <p:cNvSpPr txBox="1"/>
          <p:nvPr/>
        </p:nvSpPr>
        <p:spPr>
          <a:xfrm>
            <a:off x="2019300" y="868521"/>
            <a:ext cx="8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horts</a:t>
            </a:r>
            <a:endParaRPr lang="hr-HR" sz="2000" b="1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16F476E-7F01-0628-8A28-8067775A873E}"/>
              </a:ext>
            </a:extLst>
          </p:cNvPr>
          <p:cNvSpPr txBox="1"/>
          <p:nvPr/>
        </p:nvSpPr>
        <p:spPr>
          <a:xfrm>
            <a:off x="3686039" y="868520"/>
            <a:ext cx="86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shirt</a:t>
            </a:r>
            <a:endParaRPr lang="hr-HR" sz="2000" b="1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20011DB-7E21-236B-FFF5-C92FD5234146}"/>
              </a:ext>
            </a:extLst>
          </p:cNvPr>
          <p:cNvSpPr txBox="1"/>
          <p:nvPr/>
        </p:nvSpPr>
        <p:spPr>
          <a:xfrm>
            <a:off x="3183232" y="1235402"/>
            <a:ext cx="1364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racksuit</a:t>
            </a:r>
            <a:endParaRPr lang="hr-HR" sz="2000" b="1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BB2C6E5-0CBC-6F84-6A05-6CDDBCBFEAC7}"/>
              </a:ext>
            </a:extLst>
          </p:cNvPr>
          <p:cNvSpPr txBox="1"/>
          <p:nvPr/>
        </p:nvSpPr>
        <p:spPr>
          <a:xfrm>
            <a:off x="2417919" y="1625476"/>
            <a:ext cx="76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ress</a:t>
            </a:r>
            <a:endParaRPr lang="hr-H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68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3A858FE-D973-B860-3EA8-7952715D5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83" y="1392513"/>
            <a:ext cx="4193278" cy="334828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5882395-DC72-A7A4-4DEF-D247CA50BDA8}"/>
              </a:ext>
            </a:extLst>
          </p:cNvPr>
          <p:cNvSpPr txBox="1"/>
          <p:nvPr/>
        </p:nvSpPr>
        <p:spPr>
          <a:xfrm>
            <a:off x="904461" y="407504"/>
            <a:ext cx="867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again and correct the sentences.</a:t>
            </a:r>
          </a:p>
        </p:txBody>
      </p:sp>
      <p:pic>
        <p:nvPicPr>
          <p:cNvPr id="7" name="16_lesson_5_brenda_bond_1">
            <a:hlinkClick r:id="" action="ppaction://media"/>
            <a:extLst>
              <a:ext uri="{FF2B5EF4-FFF2-40B4-BE49-F238E27FC236}">
                <a16:creationId xmlns:a16="http://schemas.microsoft.com/office/drawing/2014/main" id="{25EB442A-8963-4AE5-F7BC-14AC088C2C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2820" y="668153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8B78236-0F18-4DCA-01F0-7E07D09FD826}"/>
              </a:ext>
            </a:extLst>
          </p:cNvPr>
          <p:cNvSpPr txBox="1"/>
          <p:nvPr/>
        </p:nvSpPr>
        <p:spPr>
          <a:xfrm>
            <a:off x="5595730" y="2345635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Mrs Bond has got red hair.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36A3F92-C444-9AF2-6ECC-9A0FA63C14CB}"/>
              </a:ext>
            </a:extLst>
          </p:cNvPr>
          <p:cNvSpPr txBox="1"/>
          <p:nvPr/>
        </p:nvSpPr>
        <p:spPr>
          <a:xfrm>
            <a:off x="5595730" y="2728867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She is friendly.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04143A44-B1A9-CAED-0F45-7A1E1D89952E}"/>
              </a:ext>
            </a:extLst>
          </p:cNvPr>
          <p:cNvSpPr txBox="1"/>
          <p:nvPr/>
        </p:nvSpPr>
        <p:spPr>
          <a:xfrm>
            <a:off x="5595730" y="3072058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She has got a camera.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4042055-8D7F-FA52-4AF3-6F3C9D49F5DF}"/>
              </a:ext>
            </a:extLst>
          </p:cNvPr>
          <p:cNvSpPr txBox="1"/>
          <p:nvPr/>
        </p:nvSpPr>
        <p:spPr>
          <a:xfrm>
            <a:off x="5595730" y="3455290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David’s class is in the schoolyard.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2B59EB8-96A7-173A-CF70-8B472EAED52A}"/>
              </a:ext>
            </a:extLst>
          </p:cNvPr>
          <p:cNvSpPr txBox="1"/>
          <p:nvPr/>
        </p:nvSpPr>
        <p:spPr>
          <a:xfrm>
            <a:off x="5595730" y="3822101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They are having a break.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387AE49-A618-20A8-F69C-A209F8A00936}"/>
              </a:ext>
            </a:extLst>
          </p:cNvPr>
          <p:cNvSpPr txBox="1"/>
          <p:nvPr/>
        </p:nvSpPr>
        <p:spPr>
          <a:xfrm>
            <a:off x="5595730" y="4205333"/>
            <a:ext cx="500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David is wearing a yellow T-shirt.</a:t>
            </a:r>
          </a:p>
        </p:txBody>
      </p:sp>
    </p:spTree>
    <p:extLst>
      <p:ext uri="{BB962C8B-B14F-4D97-AF65-F5344CB8AC3E}">
        <p14:creationId xmlns:p14="http://schemas.microsoft.com/office/powerpoint/2010/main" val="32123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2C95C3C-2F34-BF7D-CFC6-12D35769B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1" y="235820"/>
            <a:ext cx="5113889" cy="319318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61B5B43-11EE-A86F-F0AD-514ABCA0366A}"/>
              </a:ext>
            </a:extLst>
          </p:cNvPr>
          <p:cNvSpPr txBox="1"/>
          <p:nvPr/>
        </p:nvSpPr>
        <p:spPr>
          <a:xfrm>
            <a:off x="6440557" y="815008"/>
            <a:ext cx="4641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Look at the </a:t>
            </a:r>
            <a:r>
              <a:rPr lang="hr-HR" sz="2400" i="1"/>
              <a:t>Remember </a:t>
            </a:r>
            <a:r>
              <a:rPr lang="hr-HR" sz="2400"/>
              <a:t>box.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337DBC1B-F0B8-F919-395A-B51C9943C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66" y="4174255"/>
            <a:ext cx="10229850" cy="244792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72E521C-E355-7D0C-2C83-8B0EFA4EC17B}"/>
              </a:ext>
            </a:extLst>
          </p:cNvPr>
          <p:cNvSpPr txBox="1"/>
          <p:nvPr/>
        </p:nvSpPr>
        <p:spPr>
          <a:xfrm>
            <a:off x="5963478" y="3570795"/>
            <a:ext cx="5118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19/20.</a:t>
            </a:r>
          </a:p>
        </p:txBody>
      </p:sp>
    </p:spTree>
    <p:extLst>
      <p:ext uri="{BB962C8B-B14F-4D97-AF65-F5344CB8AC3E}">
        <p14:creationId xmlns:p14="http://schemas.microsoft.com/office/powerpoint/2010/main" val="30371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7837</TotalTime>
  <Words>577</Words>
  <Application>Microsoft Office PowerPoint</Application>
  <PresentationFormat>Widescreen</PresentationFormat>
  <Paragraphs>126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UNIT 2: Time for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22</cp:revision>
  <dcterms:created xsi:type="dcterms:W3CDTF">2022-09-17T10:21:00Z</dcterms:created>
  <dcterms:modified xsi:type="dcterms:W3CDTF">2022-10-10T13:32:14Z</dcterms:modified>
</cp:coreProperties>
</file>